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8" r:id="rId3"/>
    <p:sldId id="257"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6" autoAdjust="0"/>
    <p:restoredTop sz="94660"/>
  </p:normalViewPr>
  <p:slideViewPr>
    <p:cSldViewPr snapToGrid="0">
      <p:cViewPr varScale="1">
        <p:scale>
          <a:sx n="98" d="100"/>
          <a:sy n="98" d="100"/>
        </p:scale>
        <p:origin x="16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3987C3-A856-4CE7-9478-1E2986FC86BF}" type="datetimeFigureOut">
              <a:rPr lang="en-US" smtClean="0"/>
              <a:t>2/28/2025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A44660-8A74-4625-90B2-995F21B30A55}" type="slidenum">
              <a:rPr lang="en-US" smtClean="0"/>
              <a:t>‹#›</a:t>
            </a:fld>
            <a:endParaRPr lang="en-US"/>
          </a:p>
        </p:txBody>
      </p:sp>
    </p:spTree>
    <p:extLst>
      <p:ext uri="{BB962C8B-B14F-4D97-AF65-F5344CB8AC3E}">
        <p14:creationId xmlns:p14="http://schemas.microsoft.com/office/powerpoint/2010/main" val="2376330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Green Building Resources </a:t>
            </a:r>
            <a:r>
              <a:rPr lang="en-US" dirty="0" err="1"/>
              <a:t>Powerpoint</a:t>
            </a:r>
            <a:r>
              <a:rPr lang="en-US" dirty="0"/>
              <a:t> on qualifying multifamily facilities for green financial benefits.  Green Building Resources has have been in business since 2008 and have assisted with over 300 certified green building projects located across the United States.  My name is Eric Truelove. I am Principal and Founder of Green Building Resources.</a:t>
            </a:r>
          </a:p>
          <a:p>
            <a:endParaRPr lang="en-US" dirty="0"/>
          </a:p>
        </p:txBody>
      </p:sp>
      <p:sp>
        <p:nvSpPr>
          <p:cNvPr id="4" name="Slide Number Placeholder 3"/>
          <p:cNvSpPr>
            <a:spLocks noGrp="1"/>
          </p:cNvSpPr>
          <p:nvPr>
            <p:ph type="sldNum" sz="quarter" idx="5"/>
          </p:nvPr>
        </p:nvSpPr>
        <p:spPr/>
        <p:txBody>
          <a:bodyPr/>
          <a:lstStyle/>
          <a:p>
            <a:fld id="{EAA44660-8A74-4625-90B2-995F21B30A55}" type="slidenum">
              <a:rPr lang="en-US" smtClean="0"/>
              <a:t>1</a:t>
            </a:fld>
            <a:endParaRPr lang="en-US"/>
          </a:p>
        </p:txBody>
      </p:sp>
    </p:spTree>
    <p:extLst>
      <p:ext uri="{BB962C8B-B14F-4D97-AF65-F5344CB8AC3E}">
        <p14:creationId xmlns:p14="http://schemas.microsoft.com/office/powerpoint/2010/main" val="3897295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DBD5C-9B00-BC85-6A36-77D84DBDDA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168456-FFC5-1275-8575-BCC8B0CAE1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23238-46DF-1C1B-9427-9826DB30E4C2}"/>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8854B0A8-D78F-4579-9120-2349C7E841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832F5D-E5ED-B659-CA5A-01E4CC2003A7}"/>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2491565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16A9D-C090-DB48-F542-E352AF3C37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F0E76C-8F99-4F7B-3311-0191918523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60F47A-B3D1-12DC-A448-C86C183717E9}"/>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30D257A9-114A-B45C-5EAC-3FEF1DC6F8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2BAB8D-D2C2-22C0-A358-D5E04DED4E05}"/>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368737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0B1D2A-484A-6506-2C13-0F5EF8BDFD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3D4CD1-8A77-EC6E-61E6-0B54CE3466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7E20AE-A868-8EDD-B6AE-C82192E4179B}"/>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1CFD4CF3-198A-7E10-696A-08DC861479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AFF22-6364-6A01-6A2E-7BD3F73EF552}"/>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4021037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6376D-2D64-201C-9826-F19218CECF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0DE2A6-9B02-149D-36E9-63668B7A78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C50B1B-F11C-170F-1EF2-465B20E970CF}"/>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EB22DD38-D90B-B780-7B72-0B257C4472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156F8-13ED-F68C-010B-1E2921855477}"/>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418677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42EA5-89D4-D68C-6EC2-459ACB16CE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0A942D-3C0B-5B15-B1BA-CD51906176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FBC64E-7051-EBA9-BA02-100EF191CDA1}"/>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62FCB2F0-D813-7457-F33A-CD3DA6585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291D29-83DF-B799-A937-9E840DE336D0}"/>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801327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3E18B-C035-D385-FD2C-D08A59A67F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82127-D6BB-DECE-A838-0629BC5480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9C1901-6D26-14C4-C90C-931B1568BC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DA9311-2A26-3B44-5AE1-7EF92AB12022}"/>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6" name="Footer Placeholder 5">
            <a:extLst>
              <a:ext uri="{FF2B5EF4-FFF2-40B4-BE49-F238E27FC236}">
                <a16:creationId xmlns:a16="http://schemas.microsoft.com/office/drawing/2014/main" id="{7A23D673-39DB-85CA-0EB4-48B272EC69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7832A-8733-ECC7-D5BD-E3437CE4C429}"/>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126606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FD49-D56D-D5D1-86B1-E218CBB3D1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57D1F-FF77-5571-AA87-D244A0C5DB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DB4F86-0BEC-0173-3AB4-8B78D498A6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11F18E-3AAC-0058-C207-9EBAEDF44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938BD0-9485-62C7-CC48-A01AF48926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84DCC5-F7B1-AA57-B078-A782A364E4F0}"/>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8" name="Footer Placeholder 7">
            <a:extLst>
              <a:ext uri="{FF2B5EF4-FFF2-40B4-BE49-F238E27FC236}">
                <a16:creationId xmlns:a16="http://schemas.microsoft.com/office/drawing/2014/main" id="{082D8F93-C8DC-035C-ED47-68FA19DD71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08A043-2E9B-5625-645F-8451A512E8B2}"/>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1985775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23D31-CD49-B284-44E0-8A97E2A7AF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BBE867-EE17-CBBD-5071-A6D6FA889071}"/>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4" name="Footer Placeholder 3">
            <a:extLst>
              <a:ext uri="{FF2B5EF4-FFF2-40B4-BE49-F238E27FC236}">
                <a16:creationId xmlns:a16="http://schemas.microsoft.com/office/drawing/2014/main" id="{228AA39B-EE26-7F0C-72FD-8AECF55EEE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2E7EBA-F9BC-F55C-DF37-2EDC1AD5A199}"/>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235924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8C506-97AC-A616-7A95-03A9972D3DB9}"/>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3" name="Footer Placeholder 2">
            <a:extLst>
              <a:ext uri="{FF2B5EF4-FFF2-40B4-BE49-F238E27FC236}">
                <a16:creationId xmlns:a16="http://schemas.microsoft.com/office/drawing/2014/main" id="{056AA2B5-ADFD-DA04-388B-760C7E3DD0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C22BAE-FC60-6A2B-A3E4-4C45E942F274}"/>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2766173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59EC-FA2C-D952-F2CD-2255772D81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C67C2C-1096-0293-DC68-6BE47EB85B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36B3AB-A66E-23C2-E75F-147FD3BF9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0C875-4115-2142-E0E9-98214169D215}"/>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6" name="Footer Placeholder 5">
            <a:extLst>
              <a:ext uri="{FF2B5EF4-FFF2-40B4-BE49-F238E27FC236}">
                <a16:creationId xmlns:a16="http://schemas.microsoft.com/office/drawing/2014/main" id="{2B90F6AA-BBB8-A42A-7769-093D5AFAE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8F121-E00F-7406-461C-8CA3803B080A}"/>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117724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90496-C57A-00C9-4B2E-F031627C26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4CE787-C7E7-9C2B-6CC0-716FA4EFA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00662D-FF61-2A8E-E90A-7DFF59F607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F60AFE-3688-F2C9-CF86-35C998D84CB0}"/>
              </a:ext>
            </a:extLst>
          </p:cNvPr>
          <p:cNvSpPr>
            <a:spLocks noGrp="1"/>
          </p:cNvSpPr>
          <p:nvPr>
            <p:ph type="dt" sz="half" idx="10"/>
          </p:nvPr>
        </p:nvSpPr>
        <p:spPr/>
        <p:txBody>
          <a:bodyPr/>
          <a:lstStyle/>
          <a:p>
            <a:fld id="{B92FF6C8-CD08-4A32-B2A3-B26B4463FBBF}" type="datetimeFigureOut">
              <a:rPr lang="en-US" smtClean="0"/>
              <a:t>2/28/2025</a:t>
            </a:fld>
            <a:endParaRPr lang="en-US"/>
          </a:p>
        </p:txBody>
      </p:sp>
      <p:sp>
        <p:nvSpPr>
          <p:cNvPr id="6" name="Footer Placeholder 5">
            <a:extLst>
              <a:ext uri="{FF2B5EF4-FFF2-40B4-BE49-F238E27FC236}">
                <a16:creationId xmlns:a16="http://schemas.microsoft.com/office/drawing/2014/main" id="{742FCC49-EDFA-893D-16C9-F9DBCBF975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5F4A7-F05E-2220-F3F9-F5148D2A5A7D}"/>
              </a:ext>
            </a:extLst>
          </p:cNvPr>
          <p:cNvSpPr>
            <a:spLocks noGrp="1"/>
          </p:cNvSpPr>
          <p:nvPr>
            <p:ph type="sldNum" sz="quarter" idx="12"/>
          </p:nvPr>
        </p:nvSpPr>
        <p:spPr/>
        <p:txBody>
          <a:bodyPr/>
          <a:lstStyle/>
          <a:p>
            <a:fld id="{1BF52BAA-26AD-4B99-BB13-E4B43C4B6981}" type="slidenum">
              <a:rPr lang="en-US" smtClean="0"/>
              <a:t>‹#›</a:t>
            </a:fld>
            <a:endParaRPr lang="en-US"/>
          </a:p>
        </p:txBody>
      </p:sp>
    </p:spTree>
    <p:extLst>
      <p:ext uri="{BB962C8B-B14F-4D97-AF65-F5344CB8AC3E}">
        <p14:creationId xmlns:p14="http://schemas.microsoft.com/office/powerpoint/2010/main" val="181206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BD945B-664A-5902-49FF-2756795EE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F5AF2B-6CF3-7821-E4F1-E0E2BA0279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028B67-F091-2D26-9787-866410422A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2FF6C8-CD08-4A32-B2A3-B26B4463FBBF}" type="datetimeFigureOut">
              <a:rPr lang="en-US" smtClean="0"/>
              <a:t>2/28/2025</a:t>
            </a:fld>
            <a:endParaRPr lang="en-US"/>
          </a:p>
        </p:txBody>
      </p:sp>
      <p:sp>
        <p:nvSpPr>
          <p:cNvPr id="5" name="Footer Placeholder 4">
            <a:extLst>
              <a:ext uri="{FF2B5EF4-FFF2-40B4-BE49-F238E27FC236}">
                <a16:creationId xmlns:a16="http://schemas.microsoft.com/office/drawing/2014/main" id="{028BD2CB-1363-6493-30E4-6DD2390B96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E71E308-F10F-3EA6-20D1-0FF60AEF11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F52BAA-26AD-4B99-BB13-E4B43C4B6981}" type="slidenum">
              <a:rPr lang="en-US" smtClean="0"/>
              <a:t>‹#›</a:t>
            </a:fld>
            <a:endParaRPr lang="en-US"/>
          </a:p>
        </p:txBody>
      </p:sp>
    </p:spTree>
    <p:extLst>
      <p:ext uri="{BB962C8B-B14F-4D97-AF65-F5344CB8AC3E}">
        <p14:creationId xmlns:p14="http://schemas.microsoft.com/office/powerpoint/2010/main" val="3861389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07A80-1A2F-57CD-DFD6-00F65E558EEF}"/>
              </a:ext>
            </a:extLst>
          </p:cNvPr>
          <p:cNvSpPr>
            <a:spLocks noGrp="1"/>
          </p:cNvSpPr>
          <p:nvPr>
            <p:ph type="ctrTitle"/>
          </p:nvPr>
        </p:nvSpPr>
        <p:spPr>
          <a:xfrm>
            <a:off x="1524000" y="835397"/>
            <a:ext cx="9144000" cy="1494377"/>
          </a:xfrm>
        </p:spPr>
        <p:txBody>
          <a:bodyPr>
            <a:normAutofit fontScale="90000"/>
          </a:bodyPr>
          <a:lstStyle/>
          <a:p>
            <a:r>
              <a:rPr lang="en-US" sz="4800" b="1" dirty="0"/>
              <a:t>Does Your Multifamily Facility Qualify for Green Financial Benefits?</a:t>
            </a:r>
          </a:p>
        </p:txBody>
      </p:sp>
      <p:sp>
        <p:nvSpPr>
          <p:cNvPr id="3" name="Subtitle 2">
            <a:extLst>
              <a:ext uri="{FF2B5EF4-FFF2-40B4-BE49-F238E27FC236}">
                <a16:creationId xmlns:a16="http://schemas.microsoft.com/office/drawing/2014/main" id="{15228F1F-592D-56D5-314E-F5E1A84801AB}"/>
              </a:ext>
            </a:extLst>
          </p:cNvPr>
          <p:cNvSpPr>
            <a:spLocks noGrp="1"/>
          </p:cNvSpPr>
          <p:nvPr>
            <p:ph type="subTitle" idx="1"/>
          </p:nvPr>
        </p:nvSpPr>
        <p:spPr>
          <a:xfrm>
            <a:off x="1465633" y="2568435"/>
            <a:ext cx="9144000" cy="1655762"/>
          </a:xfrm>
        </p:spPr>
        <p:txBody>
          <a:bodyPr>
            <a:normAutofit lnSpcReduction="10000"/>
          </a:bodyPr>
          <a:lstStyle/>
          <a:p>
            <a:r>
              <a:rPr lang="en-US" dirty="0"/>
              <a:t>Presenter:</a:t>
            </a:r>
          </a:p>
          <a:p>
            <a:r>
              <a:rPr lang="en-US" b="1" dirty="0"/>
              <a:t>Eric Truelove, P.E., LEED AP</a:t>
            </a:r>
            <a:r>
              <a:rPr lang="en-US" b="1"/>
              <a:t>, GGA, GGP, GGF</a:t>
            </a:r>
            <a:endParaRPr lang="en-US" b="1" dirty="0"/>
          </a:p>
          <a:p>
            <a:r>
              <a:rPr lang="en-US" b="1" dirty="0"/>
              <a:t>Principal and Founder</a:t>
            </a:r>
          </a:p>
          <a:p>
            <a:r>
              <a:rPr lang="en-US" b="1" dirty="0"/>
              <a:t>Green Building Resources LLC</a:t>
            </a:r>
          </a:p>
        </p:txBody>
      </p:sp>
      <p:pic>
        <p:nvPicPr>
          <p:cNvPr id="5" name="Picture 4">
            <a:extLst>
              <a:ext uri="{FF2B5EF4-FFF2-40B4-BE49-F238E27FC236}">
                <a16:creationId xmlns:a16="http://schemas.microsoft.com/office/drawing/2014/main" id="{E1D28E9B-A7FF-7153-16B2-A3889C49D2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9806" y="5065390"/>
            <a:ext cx="1619655" cy="1399314"/>
          </a:xfrm>
          <a:prstGeom prst="rect">
            <a:avLst/>
          </a:prstGeom>
        </p:spPr>
      </p:pic>
      <p:pic>
        <p:nvPicPr>
          <p:cNvPr id="7" name="Picture 6">
            <a:extLst>
              <a:ext uri="{FF2B5EF4-FFF2-40B4-BE49-F238E27FC236}">
                <a16:creationId xmlns:a16="http://schemas.microsoft.com/office/drawing/2014/main" id="{F39A8431-2954-0E46-153E-EA8300803F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7837" y="4345793"/>
            <a:ext cx="3812361" cy="2161044"/>
          </a:xfrm>
          <a:prstGeom prst="rect">
            <a:avLst/>
          </a:prstGeom>
        </p:spPr>
      </p:pic>
      <p:pic>
        <p:nvPicPr>
          <p:cNvPr id="9" name="Picture 8">
            <a:extLst>
              <a:ext uri="{FF2B5EF4-FFF2-40B4-BE49-F238E27FC236}">
                <a16:creationId xmlns:a16="http://schemas.microsoft.com/office/drawing/2014/main" id="{112F8801-E46B-9BE2-8DFD-AF6611B5A8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1295" y="4345793"/>
            <a:ext cx="3799707" cy="2161044"/>
          </a:xfrm>
          <a:prstGeom prst="rect">
            <a:avLst/>
          </a:prstGeom>
        </p:spPr>
      </p:pic>
      <p:pic>
        <p:nvPicPr>
          <p:cNvPr id="10" name="Audio 9">
            <a:hlinkClick r:id="" action="ppaction://media"/>
            <a:extLst>
              <a:ext uri="{FF2B5EF4-FFF2-40B4-BE49-F238E27FC236}">
                <a16:creationId xmlns:a16="http://schemas.microsoft.com/office/drawing/2014/main" id="{4882A2F1-FA83-C57B-383D-C9844DFF5D45}"/>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26742524"/>
      </p:ext>
    </p:extLst>
  </p:cSld>
  <p:clrMapOvr>
    <a:masterClrMapping/>
  </p:clrMapOvr>
  <mc:AlternateContent xmlns:mc="http://schemas.openxmlformats.org/markup-compatibility/2006">
    <mc:Choice xmlns:p14="http://schemas.microsoft.com/office/powerpoint/2010/main" Requires="p14">
      <p:transition spd="slow" p14:dur="2000" advTm="27531"/>
    </mc:Choice>
    <mc:Fallback>
      <p:transition spd="slow" advTm="27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42C58-B7C9-0B72-8796-58286DE1E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686C6-C4AF-C8AA-DB9A-62D862B23934}"/>
              </a:ext>
            </a:extLst>
          </p:cNvPr>
          <p:cNvSpPr>
            <a:spLocks noGrp="1"/>
          </p:cNvSpPr>
          <p:nvPr>
            <p:ph type="ctrTitle"/>
          </p:nvPr>
        </p:nvSpPr>
        <p:spPr>
          <a:xfrm>
            <a:off x="1524000" y="1011677"/>
            <a:ext cx="9144000" cy="780933"/>
          </a:xfrm>
        </p:spPr>
        <p:txBody>
          <a:bodyPr>
            <a:normAutofit/>
          </a:bodyPr>
          <a:lstStyle/>
          <a:p>
            <a:r>
              <a:rPr lang="en-US" sz="4800" b="1" dirty="0"/>
              <a:t>Good Candidates</a:t>
            </a:r>
          </a:p>
        </p:txBody>
      </p:sp>
      <p:sp>
        <p:nvSpPr>
          <p:cNvPr id="3" name="Subtitle 2">
            <a:extLst>
              <a:ext uri="{FF2B5EF4-FFF2-40B4-BE49-F238E27FC236}">
                <a16:creationId xmlns:a16="http://schemas.microsoft.com/office/drawing/2014/main" id="{2E0209EC-DE1F-C684-3323-88013F80F7E3}"/>
              </a:ext>
            </a:extLst>
          </p:cNvPr>
          <p:cNvSpPr>
            <a:spLocks noGrp="1"/>
          </p:cNvSpPr>
          <p:nvPr>
            <p:ph type="subTitle" idx="1"/>
          </p:nvPr>
        </p:nvSpPr>
        <p:spPr>
          <a:xfrm>
            <a:off x="830904" y="2081717"/>
            <a:ext cx="10588557" cy="4163440"/>
          </a:xfrm>
        </p:spPr>
        <p:txBody>
          <a:bodyPr>
            <a:normAutofit/>
          </a:bodyPr>
          <a:lstStyle/>
          <a:p>
            <a:pPr algn="l"/>
            <a:endParaRPr lang="en-US" b="1" dirty="0"/>
          </a:p>
          <a:p>
            <a:pPr marL="342900" indent="-342900" algn="l">
              <a:buFont typeface="Arial" panose="020B0604020202020204" pitchFamily="34" charset="0"/>
              <a:buChar char="•"/>
            </a:pPr>
            <a:r>
              <a:rPr lang="en-US" dirty="0"/>
              <a:t>Located in the United States</a:t>
            </a:r>
          </a:p>
          <a:p>
            <a:pPr marL="342900" indent="-342900" algn="l">
              <a:buFont typeface="Arial" panose="020B0604020202020204" pitchFamily="34" charset="0"/>
              <a:buChar char="•"/>
            </a:pPr>
            <a:r>
              <a:rPr lang="en-US" b="1" dirty="0"/>
              <a:t>Rule of 100: </a:t>
            </a:r>
            <a:r>
              <a:rPr lang="en-US" dirty="0"/>
              <a:t>At least 100 apartment units or at least 100,000 square feet</a:t>
            </a:r>
          </a:p>
          <a:p>
            <a:pPr marL="800100" lvl="1" indent="-342900" algn="l">
              <a:buFont typeface="Arial" panose="020B0604020202020204" pitchFamily="34" charset="0"/>
              <a:buChar char="•"/>
            </a:pPr>
            <a:r>
              <a:rPr lang="en-US" dirty="0"/>
              <a:t>Fees will run $25,000 to $35,000 for a successful candidate</a:t>
            </a:r>
          </a:p>
          <a:p>
            <a:pPr marL="800100" lvl="1" indent="-342900" algn="l">
              <a:buFont typeface="Arial" panose="020B0604020202020204" pitchFamily="34" charset="0"/>
              <a:buChar char="•"/>
            </a:pPr>
            <a:r>
              <a:rPr lang="en-US" dirty="0"/>
              <a:t>Benefits are generally proportional to the square feet</a:t>
            </a:r>
          </a:p>
          <a:p>
            <a:pPr marL="342900" indent="-342900" algn="l">
              <a:buFont typeface="Arial" panose="020B0604020202020204" pitchFamily="34" charset="0"/>
              <a:buChar char="•"/>
            </a:pPr>
            <a:r>
              <a:rPr lang="en-US" dirty="0"/>
              <a:t>Does </a:t>
            </a:r>
            <a:r>
              <a:rPr lang="en-US" b="1" u="sng" dirty="0"/>
              <a:t>not</a:t>
            </a:r>
            <a:r>
              <a:rPr lang="en-US" dirty="0"/>
              <a:t> have to be one continuous building</a:t>
            </a:r>
          </a:p>
          <a:p>
            <a:pPr marL="800100" lvl="1" indent="-342900" algn="l">
              <a:buFont typeface="Arial" panose="020B0604020202020204" pitchFamily="34" charset="0"/>
              <a:buChar char="•"/>
            </a:pPr>
            <a:r>
              <a:rPr lang="en-US" dirty="0"/>
              <a:t>A complex of two or more separate buildings on one continuous site can qualify</a:t>
            </a:r>
          </a:p>
          <a:p>
            <a:pPr marL="342900" indent="-342900" algn="l">
              <a:buFont typeface="Arial" panose="020B0604020202020204" pitchFamily="34" charset="0"/>
              <a:buChar char="•"/>
            </a:pPr>
            <a:r>
              <a:rPr lang="en-US" dirty="0"/>
              <a:t>Constructed after 2010</a:t>
            </a:r>
          </a:p>
          <a:p>
            <a:pPr marL="800100" lvl="1" indent="-342900" algn="l">
              <a:buFont typeface="Arial" panose="020B0604020202020204" pitchFamily="34" charset="0"/>
              <a:buChar char="•"/>
            </a:pPr>
            <a:r>
              <a:rPr lang="en-US" dirty="0"/>
              <a:t>If a building is older, does it have major renovations to the mechanical and electrical equipment after 2010?</a:t>
            </a:r>
          </a:p>
          <a:p>
            <a:pPr algn="l"/>
            <a:endParaRPr lang="en-US" dirty="0"/>
          </a:p>
          <a:p>
            <a:pPr algn="l"/>
            <a:endParaRPr lang="en-US" dirty="0"/>
          </a:p>
          <a:p>
            <a:pPr marL="342900" indent="-342900" algn="l">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A78A9D70-C6AE-0D9C-C89A-2C26B08DA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9806" y="5065390"/>
            <a:ext cx="1619655" cy="1399314"/>
          </a:xfrm>
          <a:prstGeom prst="rect">
            <a:avLst/>
          </a:prstGeom>
        </p:spPr>
      </p:pic>
      <p:pic>
        <p:nvPicPr>
          <p:cNvPr id="8" name="Audio 7">
            <a:hlinkClick r:id="" action="ppaction://media"/>
            <a:extLst>
              <a:ext uri="{FF2B5EF4-FFF2-40B4-BE49-F238E27FC236}">
                <a16:creationId xmlns:a16="http://schemas.microsoft.com/office/drawing/2014/main" id="{5163229B-6E44-552D-8A9E-A9F4D2A6EBC3}"/>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287500" t="-287500" r="-287500" b="-28750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172174994"/>
      </p:ext>
    </p:extLst>
  </p:cSld>
  <p:clrMapOvr>
    <a:masterClrMapping/>
  </p:clrMapOvr>
  <mc:AlternateContent xmlns:mc="http://schemas.openxmlformats.org/markup-compatibility/2006">
    <mc:Choice xmlns:p14="http://schemas.microsoft.com/office/powerpoint/2010/main" Requires="p14">
      <p:transition spd="slow" p14:dur="2000" advTm="101114"/>
    </mc:Choice>
    <mc:Fallback>
      <p:transition spd="slow" advTm="101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1204D-AC48-7DE8-DC35-4208F3380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AF627-E738-68E3-8121-00A5CA6C38DA}"/>
              </a:ext>
            </a:extLst>
          </p:cNvPr>
          <p:cNvSpPr>
            <a:spLocks noGrp="1"/>
          </p:cNvSpPr>
          <p:nvPr>
            <p:ph type="ctrTitle"/>
          </p:nvPr>
        </p:nvSpPr>
        <p:spPr>
          <a:xfrm>
            <a:off x="1524000" y="1011677"/>
            <a:ext cx="9144000" cy="780933"/>
          </a:xfrm>
        </p:spPr>
        <p:txBody>
          <a:bodyPr>
            <a:normAutofit/>
          </a:bodyPr>
          <a:lstStyle/>
          <a:p>
            <a:r>
              <a:rPr lang="en-US" sz="4800" b="1" dirty="0"/>
              <a:t>Financial Benefits Linked to Green</a:t>
            </a:r>
          </a:p>
        </p:txBody>
      </p:sp>
      <p:sp>
        <p:nvSpPr>
          <p:cNvPr id="3" name="Subtitle 2">
            <a:extLst>
              <a:ext uri="{FF2B5EF4-FFF2-40B4-BE49-F238E27FC236}">
                <a16:creationId xmlns:a16="http://schemas.microsoft.com/office/drawing/2014/main" id="{030CA7BE-9BE2-A994-2D13-5F90457CA5D2}"/>
              </a:ext>
            </a:extLst>
          </p:cNvPr>
          <p:cNvSpPr>
            <a:spLocks noGrp="1"/>
          </p:cNvSpPr>
          <p:nvPr>
            <p:ph type="subTitle" idx="1"/>
          </p:nvPr>
        </p:nvSpPr>
        <p:spPr>
          <a:xfrm>
            <a:off x="1731523" y="2029685"/>
            <a:ext cx="9687938" cy="3913915"/>
          </a:xfrm>
        </p:spPr>
        <p:txBody>
          <a:bodyPr>
            <a:normAutofit/>
          </a:bodyPr>
          <a:lstStyle/>
          <a:p>
            <a:pPr algn="l"/>
            <a:endParaRPr lang="en-US" b="1" dirty="0"/>
          </a:p>
          <a:p>
            <a:pPr marL="342900" indent="-342900" algn="l">
              <a:buFont typeface="Arial" panose="020B0604020202020204" pitchFamily="34" charset="0"/>
              <a:buChar char="•"/>
            </a:pPr>
            <a:r>
              <a:rPr lang="en-US" dirty="0"/>
              <a:t>Energy efficiency is key</a:t>
            </a:r>
          </a:p>
          <a:p>
            <a:pPr marL="800100" lvl="1" indent="-342900" algn="l">
              <a:buFont typeface="Arial" panose="020B0604020202020204" pitchFamily="34" charset="0"/>
              <a:buChar char="•"/>
            </a:pPr>
            <a:r>
              <a:rPr lang="en-US" dirty="0"/>
              <a:t>Use actual energy use or an energy model</a:t>
            </a:r>
          </a:p>
          <a:p>
            <a:pPr marL="800100" lvl="1" indent="-342900" algn="l">
              <a:buFont typeface="Arial" panose="020B0604020202020204" pitchFamily="34" charset="0"/>
              <a:buChar char="•"/>
            </a:pPr>
            <a:r>
              <a:rPr lang="en-US" dirty="0"/>
              <a:t>Want an Energy Star Score of 80 or higher</a:t>
            </a:r>
          </a:p>
          <a:p>
            <a:pPr marL="800100" lvl="1" indent="-342900" algn="l">
              <a:buFont typeface="Arial" panose="020B0604020202020204" pitchFamily="34" charset="0"/>
              <a:buChar char="•"/>
            </a:pPr>
            <a:r>
              <a:rPr lang="en-US" dirty="0"/>
              <a:t>Renewable energy can be purchased and credited to the facility</a:t>
            </a:r>
          </a:p>
          <a:p>
            <a:pPr marL="342900" indent="-342900" algn="l">
              <a:buFont typeface="Arial" panose="020B0604020202020204" pitchFamily="34" charset="0"/>
              <a:buChar char="•"/>
            </a:pPr>
            <a:r>
              <a:rPr lang="en-US" dirty="0"/>
              <a:t>Water conserving fixtures and appliances are a plus</a:t>
            </a:r>
          </a:p>
          <a:p>
            <a:pPr marL="800100" lvl="1" indent="-342900" algn="l">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BA649813-D876-9227-2342-573C27150D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9806" y="5065390"/>
            <a:ext cx="1619655" cy="1399314"/>
          </a:xfrm>
          <a:prstGeom prst="rect">
            <a:avLst/>
          </a:prstGeom>
        </p:spPr>
      </p:pic>
      <p:pic>
        <p:nvPicPr>
          <p:cNvPr id="6" name="Audio 5">
            <a:hlinkClick r:id="" action="ppaction://media"/>
            <a:extLst>
              <a:ext uri="{FF2B5EF4-FFF2-40B4-BE49-F238E27FC236}">
                <a16:creationId xmlns:a16="http://schemas.microsoft.com/office/drawing/2014/main" id="{BC56A5E9-4D10-D24C-5934-CB0B1CD784C9}"/>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287500" t="-287500" r="-287500" b="-28750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302896020"/>
      </p:ext>
    </p:extLst>
  </p:cSld>
  <p:clrMapOvr>
    <a:masterClrMapping/>
  </p:clrMapOvr>
  <mc:AlternateContent xmlns:mc="http://schemas.openxmlformats.org/markup-compatibility/2006">
    <mc:Choice xmlns:p14="http://schemas.microsoft.com/office/powerpoint/2010/main" Requires="p14">
      <p:transition spd="slow" p14:dur="2000" advTm="60796"/>
    </mc:Choice>
    <mc:Fallback>
      <p:transition spd="slow" advTm="60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6EEE5-A9E3-4A7D-B9CC-3AEC822F2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61789-31B1-20AE-898E-4EBC933F21E4}"/>
              </a:ext>
            </a:extLst>
          </p:cNvPr>
          <p:cNvSpPr>
            <a:spLocks noGrp="1"/>
          </p:cNvSpPr>
          <p:nvPr>
            <p:ph type="ctrTitle"/>
          </p:nvPr>
        </p:nvSpPr>
        <p:spPr>
          <a:xfrm>
            <a:off x="1524000" y="1011677"/>
            <a:ext cx="9144000" cy="780933"/>
          </a:xfrm>
        </p:spPr>
        <p:txBody>
          <a:bodyPr>
            <a:normAutofit/>
          </a:bodyPr>
          <a:lstStyle/>
          <a:p>
            <a:r>
              <a:rPr lang="en-US" sz="4800" b="1" dirty="0"/>
              <a:t>Green Financial Benefits</a:t>
            </a:r>
          </a:p>
        </p:txBody>
      </p:sp>
      <p:sp>
        <p:nvSpPr>
          <p:cNvPr id="3" name="Subtitle 2">
            <a:extLst>
              <a:ext uri="{FF2B5EF4-FFF2-40B4-BE49-F238E27FC236}">
                <a16:creationId xmlns:a16="http://schemas.microsoft.com/office/drawing/2014/main" id="{D4C11C99-664D-99BC-4F3C-98FDCF9B3A0B}"/>
              </a:ext>
            </a:extLst>
          </p:cNvPr>
          <p:cNvSpPr>
            <a:spLocks noGrp="1"/>
          </p:cNvSpPr>
          <p:nvPr>
            <p:ph type="subTitle" idx="1"/>
          </p:nvPr>
        </p:nvSpPr>
        <p:spPr>
          <a:xfrm>
            <a:off x="1663430" y="2029685"/>
            <a:ext cx="9756031" cy="3913915"/>
          </a:xfrm>
        </p:spPr>
        <p:txBody>
          <a:bodyPr>
            <a:normAutofit/>
          </a:bodyPr>
          <a:lstStyle/>
          <a:p>
            <a:pPr algn="l"/>
            <a:endParaRPr lang="en-US" b="1" dirty="0"/>
          </a:p>
          <a:p>
            <a:pPr marL="342900" indent="-342900" algn="l">
              <a:buFont typeface="Arial" panose="020B0604020202020204" pitchFamily="34" charset="0"/>
              <a:buChar char="•"/>
            </a:pPr>
            <a:r>
              <a:rPr lang="en-US" dirty="0"/>
              <a:t>Fannie Mae</a:t>
            </a:r>
          </a:p>
          <a:p>
            <a:pPr marL="800100" lvl="1" indent="-342900" algn="l">
              <a:buFont typeface="Arial" panose="020B0604020202020204" pitchFamily="34" charset="0"/>
              <a:buChar char="•"/>
            </a:pPr>
            <a:r>
              <a:rPr lang="en-US" dirty="0"/>
              <a:t>Form 4250</a:t>
            </a:r>
          </a:p>
          <a:p>
            <a:pPr marL="800100" lvl="1" indent="-342900" algn="l">
              <a:buFont typeface="Arial" panose="020B0604020202020204" pitchFamily="34" charset="0"/>
              <a:buChar char="•"/>
            </a:pPr>
            <a:r>
              <a:rPr lang="en-US" dirty="0"/>
              <a:t>Green Globes</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certifications through the Green Building Initiative</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(Pages 3 &amp; 5)</a:t>
            </a:r>
          </a:p>
          <a:p>
            <a:pPr marL="800100" lvl="1" indent="-342900" algn="l">
              <a:buFont typeface="Arial" panose="020B0604020202020204" pitchFamily="34" charset="0"/>
              <a:buChar char="•"/>
            </a:pPr>
            <a:r>
              <a:rPr lang="en-US" b="1" dirty="0">
                <a:solidFill>
                  <a:srgbClr val="FF0000"/>
                </a:solidFill>
              </a:rPr>
              <a:t>Two week turn-arounds can be achieved.</a:t>
            </a:r>
          </a:p>
          <a:p>
            <a:pPr marL="342900" indent="-342900" algn="l">
              <a:buFont typeface="Arial" panose="020B0604020202020204" pitchFamily="34" charset="0"/>
              <a:buChar char="•"/>
            </a:pPr>
            <a:r>
              <a:rPr lang="en-US" dirty="0"/>
              <a:t>179D Tax Deduction</a:t>
            </a:r>
          </a:p>
          <a:p>
            <a:pPr marL="800100" lvl="1" indent="-342900" algn="l">
              <a:buFont typeface="Arial" panose="020B0604020202020204" pitchFamily="34" charset="0"/>
              <a:buChar char="•"/>
            </a:pPr>
            <a:r>
              <a:rPr lang="en-US" dirty="0"/>
              <a:t>Based on an energy model</a:t>
            </a:r>
          </a:p>
          <a:p>
            <a:pPr marL="800100" lvl="1" indent="-342900" algn="l">
              <a:buFont typeface="Arial" panose="020B0604020202020204" pitchFamily="34" charset="0"/>
              <a:buChar char="•"/>
            </a:pPr>
            <a:r>
              <a:rPr lang="en-US" dirty="0"/>
              <a:t>Typically, $1 per square foot</a:t>
            </a:r>
          </a:p>
          <a:p>
            <a:pPr marL="800100" lvl="1" indent="-342900" algn="l">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69023486-C8BF-48A2-F031-E18AD5A48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9806" y="5065390"/>
            <a:ext cx="1619655" cy="1399314"/>
          </a:xfrm>
          <a:prstGeom prst="rect">
            <a:avLst/>
          </a:prstGeom>
        </p:spPr>
      </p:pic>
      <p:pic>
        <p:nvPicPr>
          <p:cNvPr id="7" name="Audio 6">
            <a:hlinkClick r:id="" action="ppaction://media"/>
            <a:extLst>
              <a:ext uri="{FF2B5EF4-FFF2-40B4-BE49-F238E27FC236}">
                <a16:creationId xmlns:a16="http://schemas.microsoft.com/office/drawing/2014/main" id="{15BA0742-7362-AEA1-0B4B-57E120D0F692}"/>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287500" t="-287500" r="-287500" b="-28750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062613065"/>
      </p:ext>
    </p:extLst>
  </p:cSld>
  <p:clrMapOvr>
    <a:masterClrMapping/>
  </p:clrMapOvr>
  <mc:AlternateContent xmlns:mc="http://schemas.openxmlformats.org/markup-compatibility/2006">
    <mc:Choice xmlns:p14="http://schemas.microsoft.com/office/powerpoint/2010/main" Requires="p14">
      <p:transition spd="slow" p14:dur="2000" advTm="101740"/>
    </mc:Choice>
    <mc:Fallback>
      <p:transition spd="slow" advTm="101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4E643-43DB-D94D-306A-20DD23782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67A04-2FF9-8A7E-1A75-BA59765C43D5}"/>
              </a:ext>
            </a:extLst>
          </p:cNvPr>
          <p:cNvSpPr>
            <a:spLocks noGrp="1"/>
          </p:cNvSpPr>
          <p:nvPr>
            <p:ph type="ctrTitle"/>
          </p:nvPr>
        </p:nvSpPr>
        <p:spPr>
          <a:xfrm>
            <a:off x="1524000" y="1011677"/>
            <a:ext cx="8198796" cy="780933"/>
          </a:xfrm>
        </p:spPr>
        <p:txBody>
          <a:bodyPr>
            <a:normAutofit/>
          </a:bodyPr>
          <a:lstStyle/>
          <a:p>
            <a:r>
              <a:rPr lang="en-US" sz="4800" b="1" dirty="0"/>
              <a:t>Green Building Resources LLC</a:t>
            </a:r>
          </a:p>
        </p:txBody>
      </p:sp>
      <p:sp>
        <p:nvSpPr>
          <p:cNvPr id="3" name="Subtitle 2">
            <a:extLst>
              <a:ext uri="{FF2B5EF4-FFF2-40B4-BE49-F238E27FC236}">
                <a16:creationId xmlns:a16="http://schemas.microsoft.com/office/drawing/2014/main" id="{39369317-56FC-224F-F52A-39CC42418BAD}"/>
              </a:ext>
            </a:extLst>
          </p:cNvPr>
          <p:cNvSpPr>
            <a:spLocks noGrp="1"/>
          </p:cNvSpPr>
          <p:nvPr>
            <p:ph type="subTitle" idx="1"/>
          </p:nvPr>
        </p:nvSpPr>
        <p:spPr>
          <a:xfrm>
            <a:off x="830904" y="2130356"/>
            <a:ext cx="10588557" cy="4109938"/>
          </a:xfrm>
        </p:spPr>
        <p:txBody>
          <a:bodyPr>
            <a:normAutofit/>
          </a:bodyPr>
          <a:lstStyle/>
          <a:p>
            <a:pPr algn="l"/>
            <a:endParaRPr lang="en-US" b="1" dirty="0"/>
          </a:p>
          <a:p>
            <a:pPr marL="342900" indent="-342900" algn="l">
              <a:buFont typeface="Arial" panose="020B0604020202020204" pitchFamily="34" charset="0"/>
              <a:buChar char="•"/>
            </a:pPr>
            <a:r>
              <a:rPr lang="en-US" dirty="0"/>
              <a:t>Assisted in achieving Fannie Mae discount on over 200 multifamily facilities</a:t>
            </a:r>
          </a:p>
          <a:p>
            <a:pPr marL="342900" indent="-342900" algn="l">
              <a:buFont typeface="Arial" panose="020B0604020202020204" pitchFamily="34" charset="0"/>
              <a:buChar char="•"/>
            </a:pPr>
            <a:r>
              <a:rPr lang="en-US" dirty="0"/>
              <a:t>Will provide no cost, no obligation reviews along with a cost quote</a:t>
            </a:r>
          </a:p>
          <a:p>
            <a:pPr marL="800100" lvl="1" indent="-342900" algn="l">
              <a:buFont typeface="Arial" panose="020B0604020202020204" pitchFamily="34" charset="0"/>
              <a:buChar char="•"/>
            </a:pPr>
            <a:r>
              <a:rPr lang="en-US" dirty="0"/>
              <a:t>Construction documents</a:t>
            </a:r>
          </a:p>
          <a:p>
            <a:pPr marL="800100" lvl="1" indent="-342900" algn="l">
              <a:buFont typeface="Arial" panose="020B0604020202020204" pitchFamily="34" charset="0"/>
              <a:buChar char="•"/>
            </a:pPr>
            <a:r>
              <a:rPr lang="en-US" dirty="0"/>
              <a:t>Property condition report (existing facilities)</a:t>
            </a:r>
          </a:p>
          <a:p>
            <a:pPr marL="800100" lvl="1" indent="-342900" algn="l">
              <a:buFont typeface="Arial" panose="020B0604020202020204" pitchFamily="34" charset="0"/>
              <a:buChar char="•"/>
            </a:pPr>
            <a:r>
              <a:rPr lang="en-US" dirty="0"/>
              <a:t>Phase I environmental report (helpful, but not mandatory)</a:t>
            </a:r>
          </a:p>
          <a:p>
            <a:pPr lvl="1" algn="l"/>
            <a:endParaRPr lang="en-US" dirty="0"/>
          </a:p>
          <a:p>
            <a:pPr lvl="1"/>
            <a:r>
              <a:rPr lang="en-US" sz="2400" b="1" dirty="0"/>
              <a:t>Contact us at 608-332-8444 or etruelove86@gmail.com</a:t>
            </a:r>
          </a:p>
        </p:txBody>
      </p:sp>
      <p:pic>
        <p:nvPicPr>
          <p:cNvPr id="5" name="Picture 4">
            <a:extLst>
              <a:ext uri="{FF2B5EF4-FFF2-40B4-BE49-F238E27FC236}">
                <a16:creationId xmlns:a16="http://schemas.microsoft.com/office/drawing/2014/main" id="{3EB0FECE-5FEA-5348-4B87-7D4B36E9B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9806" y="5178726"/>
            <a:ext cx="1619655" cy="1399314"/>
          </a:xfrm>
          <a:prstGeom prst="rect">
            <a:avLst/>
          </a:prstGeom>
        </p:spPr>
      </p:pic>
      <p:pic>
        <p:nvPicPr>
          <p:cNvPr id="7" name="Audio 6">
            <a:hlinkClick r:id="" action="ppaction://media"/>
            <a:extLst>
              <a:ext uri="{FF2B5EF4-FFF2-40B4-BE49-F238E27FC236}">
                <a16:creationId xmlns:a16="http://schemas.microsoft.com/office/drawing/2014/main" id="{13709BDD-4071-2C56-336C-3E6320E0324F}"/>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287500" t="-287500" r="-287500" b="-28750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782111934"/>
      </p:ext>
    </p:extLst>
  </p:cSld>
  <p:clrMapOvr>
    <a:masterClrMapping/>
  </p:clrMapOvr>
  <mc:AlternateContent xmlns:mc="http://schemas.openxmlformats.org/markup-compatibility/2006">
    <mc:Choice xmlns:p14="http://schemas.microsoft.com/office/powerpoint/2010/main" Requires="p14">
      <p:transition spd="slow" p14:dur="2000" advTm="63380"/>
    </mc:Choice>
    <mc:Fallback>
      <p:transition spd="slow" advTm="6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7"/>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5|3.4|12.3|9.9|23.7|3.4|13.5|8.7"/>
</p:tagLst>
</file>

<file path=ppt/tags/tag2.xml><?xml version="1.0" encoding="utf-8"?>
<p:tagLst xmlns:a="http://schemas.openxmlformats.org/drawingml/2006/main" xmlns:r="http://schemas.openxmlformats.org/officeDocument/2006/relationships" xmlns:p="http://schemas.openxmlformats.org/presentationml/2006/main">
  <p:tag name="TIMING" val="|3.1|4.4|11.8|11.3|16.4"/>
</p:tagLst>
</file>

<file path=ppt/tags/tag3.xml><?xml version="1.0" encoding="utf-8"?>
<p:tagLst xmlns:a="http://schemas.openxmlformats.org/drawingml/2006/main" xmlns:r="http://schemas.openxmlformats.org/officeDocument/2006/relationships" xmlns:p="http://schemas.openxmlformats.org/presentationml/2006/main">
  <p:tag name="TIMING" val="|2.9|11.6|3.4|17.3|22|11|7.4"/>
</p:tagLst>
</file>

<file path=ppt/tags/tag4.xml><?xml version="1.0" encoding="utf-8"?>
<p:tagLst xmlns:a="http://schemas.openxmlformats.org/drawingml/2006/main" xmlns:r="http://schemas.openxmlformats.org/officeDocument/2006/relationships" xmlns:p="http://schemas.openxmlformats.org/presentationml/2006/main">
  <p:tag name="TIMING" val="|1|9.3|23.7|1.3|2.6|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462</TotalTime>
  <Words>327</Words>
  <Application>Microsoft Office PowerPoint</Application>
  <PresentationFormat>Widescreen</PresentationFormat>
  <Paragraphs>43</Paragraphs>
  <Slides>5</Slides>
  <Notes>1</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vt:lpstr>
      <vt:lpstr>Office Theme</vt:lpstr>
      <vt:lpstr>Does Your Multifamily Facility Qualify for Green Financial Benefits?</vt:lpstr>
      <vt:lpstr>Good Candidates</vt:lpstr>
      <vt:lpstr>Financial Benefits Linked to Green</vt:lpstr>
      <vt:lpstr>Green Financial Benefits</vt:lpstr>
      <vt:lpstr>Green Building Resources LLC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Truelove</dc:creator>
  <cp:lastModifiedBy>Eric Truelove</cp:lastModifiedBy>
  <cp:revision>54</cp:revision>
  <dcterms:created xsi:type="dcterms:W3CDTF">2025-02-07T21:50:17Z</dcterms:created>
  <dcterms:modified xsi:type="dcterms:W3CDTF">2025-02-28T20:07:51Z</dcterms:modified>
</cp:coreProperties>
</file>